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1E7F13-FAF8-40F0-8D5D-9ED65EE2C836}"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C73CF-8E7B-4B0B-B497-53D2DC2DFFE7}" type="slidenum">
              <a:rPr lang="en-US" smtClean="0"/>
              <a:t>‹#›</a:t>
            </a:fld>
            <a:endParaRPr lang="en-US"/>
          </a:p>
        </p:txBody>
      </p:sp>
    </p:spTree>
    <p:extLst>
      <p:ext uri="{BB962C8B-B14F-4D97-AF65-F5344CB8AC3E}">
        <p14:creationId xmlns:p14="http://schemas.microsoft.com/office/powerpoint/2010/main" val="333668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1E7F13-FAF8-40F0-8D5D-9ED65EE2C836}"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C73CF-8E7B-4B0B-B497-53D2DC2DFFE7}" type="slidenum">
              <a:rPr lang="en-US" smtClean="0"/>
              <a:t>‹#›</a:t>
            </a:fld>
            <a:endParaRPr lang="en-US"/>
          </a:p>
        </p:txBody>
      </p:sp>
    </p:spTree>
    <p:extLst>
      <p:ext uri="{BB962C8B-B14F-4D97-AF65-F5344CB8AC3E}">
        <p14:creationId xmlns:p14="http://schemas.microsoft.com/office/powerpoint/2010/main" val="127263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1E7F13-FAF8-40F0-8D5D-9ED65EE2C836}"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C73CF-8E7B-4B0B-B497-53D2DC2DFFE7}" type="slidenum">
              <a:rPr lang="en-US" smtClean="0"/>
              <a:t>‹#›</a:t>
            </a:fld>
            <a:endParaRPr lang="en-US"/>
          </a:p>
        </p:txBody>
      </p:sp>
    </p:spTree>
    <p:extLst>
      <p:ext uri="{BB962C8B-B14F-4D97-AF65-F5344CB8AC3E}">
        <p14:creationId xmlns:p14="http://schemas.microsoft.com/office/powerpoint/2010/main" val="68480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1E7F13-FAF8-40F0-8D5D-9ED65EE2C836}"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C73CF-8E7B-4B0B-B497-53D2DC2DFFE7}" type="slidenum">
              <a:rPr lang="en-US" smtClean="0"/>
              <a:t>‹#›</a:t>
            </a:fld>
            <a:endParaRPr lang="en-US"/>
          </a:p>
        </p:txBody>
      </p:sp>
    </p:spTree>
    <p:extLst>
      <p:ext uri="{BB962C8B-B14F-4D97-AF65-F5344CB8AC3E}">
        <p14:creationId xmlns:p14="http://schemas.microsoft.com/office/powerpoint/2010/main" val="196391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1E7F13-FAF8-40F0-8D5D-9ED65EE2C836}"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C73CF-8E7B-4B0B-B497-53D2DC2DFFE7}" type="slidenum">
              <a:rPr lang="en-US" smtClean="0"/>
              <a:t>‹#›</a:t>
            </a:fld>
            <a:endParaRPr lang="en-US"/>
          </a:p>
        </p:txBody>
      </p:sp>
    </p:spTree>
    <p:extLst>
      <p:ext uri="{BB962C8B-B14F-4D97-AF65-F5344CB8AC3E}">
        <p14:creationId xmlns:p14="http://schemas.microsoft.com/office/powerpoint/2010/main" val="387072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1E7F13-FAF8-40F0-8D5D-9ED65EE2C836}"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C73CF-8E7B-4B0B-B497-53D2DC2DFFE7}" type="slidenum">
              <a:rPr lang="en-US" smtClean="0"/>
              <a:t>‹#›</a:t>
            </a:fld>
            <a:endParaRPr lang="en-US"/>
          </a:p>
        </p:txBody>
      </p:sp>
    </p:spTree>
    <p:extLst>
      <p:ext uri="{BB962C8B-B14F-4D97-AF65-F5344CB8AC3E}">
        <p14:creationId xmlns:p14="http://schemas.microsoft.com/office/powerpoint/2010/main" val="102296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1E7F13-FAF8-40F0-8D5D-9ED65EE2C836}"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EC73CF-8E7B-4B0B-B497-53D2DC2DFFE7}" type="slidenum">
              <a:rPr lang="en-US" smtClean="0"/>
              <a:t>‹#›</a:t>
            </a:fld>
            <a:endParaRPr lang="en-US"/>
          </a:p>
        </p:txBody>
      </p:sp>
    </p:spTree>
    <p:extLst>
      <p:ext uri="{BB962C8B-B14F-4D97-AF65-F5344CB8AC3E}">
        <p14:creationId xmlns:p14="http://schemas.microsoft.com/office/powerpoint/2010/main" val="385094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1E7F13-FAF8-40F0-8D5D-9ED65EE2C836}"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EC73CF-8E7B-4B0B-B497-53D2DC2DFFE7}" type="slidenum">
              <a:rPr lang="en-US" smtClean="0"/>
              <a:t>‹#›</a:t>
            </a:fld>
            <a:endParaRPr lang="en-US"/>
          </a:p>
        </p:txBody>
      </p:sp>
    </p:spTree>
    <p:extLst>
      <p:ext uri="{BB962C8B-B14F-4D97-AF65-F5344CB8AC3E}">
        <p14:creationId xmlns:p14="http://schemas.microsoft.com/office/powerpoint/2010/main" val="356334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E7F13-FAF8-40F0-8D5D-9ED65EE2C836}"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EC73CF-8E7B-4B0B-B497-53D2DC2DFFE7}" type="slidenum">
              <a:rPr lang="en-US" smtClean="0"/>
              <a:t>‹#›</a:t>
            </a:fld>
            <a:endParaRPr lang="en-US"/>
          </a:p>
        </p:txBody>
      </p:sp>
    </p:spTree>
    <p:extLst>
      <p:ext uri="{BB962C8B-B14F-4D97-AF65-F5344CB8AC3E}">
        <p14:creationId xmlns:p14="http://schemas.microsoft.com/office/powerpoint/2010/main" val="90136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1E7F13-FAF8-40F0-8D5D-9ED65EE2C836}"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C73CF-8E7B-4B0B-B497-53D2DC2DFFE7}" type="slidenum">
              <a:rPr lang="en-US" smtClean="0"/>
              <a:t>‹#›</a:t>
            </a:fld>
            <a:endParaRPr lang="en-US"/>
          </a:p>
        </p:txBody>
      </p:sp>
    </p:spTree>
    <p:extLst>
      <p:ext uri="{BB962C8B-B14F-4D97-AF65-F5344CB8AC3E}">
        <p14:creationId xmlns:p14="http://schemas.microsoft.com/office/powerpoint/2010/main" val="73018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1E7F13-FAF8-40F0-8D5D-9ED65EE2C836}"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C73CF-8E7B-4B0B-B497-53D2DC2DFFE7}" type="slidenum">
              <a:rPr lang="en-US" smtClean="0"/>
              <a:t>‹#›</a:t>
            </a:fld>
            <a:endParaRPr lang="en-US"/>
          </a:p>
        </p:txBody>
      </p:sp>
    </p:spTree>
    <p:extLst>
      <p:ext uri="{BB962C8B-B14F-4D97-AF65-F5344CB8AC3E}">
        <p14:creationId xmlns:p14="http://schemas.microsoft.com/office/powerpoint/2010/main" val="84544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E7F13-FAF8-40F0-8D5D-9ED65EE2C836}" type="datetimeFigureOut">
              <a:rPr lang="en-US" smtClean="0"/>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C73CF-8E7B-4B0B-B497-53D2DC2DFFE7}" type="slidenum">
              <a:rPr lang="en-US" smtClean="0"/>
              <a:t>‹#›</a:t>
            </a:fld>
            <a:endParaRPr lang="en-US"/>
          </a:p>
        </p:txBody>
      </p:sp>
    </p:spTree>
    <p:extLst>
      <p:ext uri="{BB962C8B-B14F-4D97-AF65-F5344CB8AC3E}">
        <p14:creationId xmlns:p14="http://schemas.microsoft.com/office/powerpoint/2010/main" val="173765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mjsoftware.com/RAC/racwarranty.php"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tpfaff@rifledai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rifledair.com/warranty-labor-rat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399"/>
            <a:ext cx="8534400" cy="1199335"/>
          </a:xfrm>
          <a:prstGeom prst="rect">
            <a:avLst/>
          </a:prstGeom>
        </p:spPr>
      </p:pic>
      <p:sp>
        <p:nvSpPr>
          <p:cNvPr id="6" name="TextBox 5"/>
          <p:cNvSpPr txBox="1"/>
          <p:nvPr/>
        </p:nvSpPr>
        <p:spPr>
          <a:xfrm>
            <a:off x="3124200" y="1600200"/>
            <a:ext cx="33528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TUTORIAL</a:t>
            </a:r>
          </a:p>
        </p:txBody>
      </p:sp>
      <p:sp>
        <p:nvSpPr>
          <p:cNvPr id="8" name="TextBox 7"/>
          <p:cNvSpPr txBox="1"/>
          <p:nvPr/>
        </p:nvSpPr>
        <p:spPr>
          <a:xfrm>
            <a:off x="3810000" y="2184975"/>
            <a:ext cx="2057400" cy="369332"/>
          </a:xfrm>
          <a:prstGeom prst="rect">
            <a:avLst/>
          </a:prstGeom>
          <a:noFill/>
        </p:spPr>
        <p:txBody>
          <a:bodyPr wrap="square" rtlCol="0">
            <a:spAutoFit/>
          </a:bodyPr>
          <a:lstStyle/>
          <a:p>
            <a:endParaRPr lang="en-US" dirty="0"/>
          </a:p>
        </p:txBody>
      </p:sp>
      <p:sp>
        <p:nvSpPr>
          <p:cNvPr id="9" name="TextBox 8"/>
          <p:cNvSpPr txBox="1"/>
          <p:nvPr/>
        </p:nvSpPr>
        <p:spPr>
          <a:xfrm>
            <a:off x="3124200" y="2286000"/>
            <a:ext cx="3200400" cy="369332"/>
          </a:xfrm>
          <a:prstGeom prst="rect">
            <a:avLst/>
          </a:prstGeom>
          <a:noFill/>
        </p:spPr>
        <p:txBody>
          <a:bodyPr wrap="square" rtlCol="0">
            <a:spAutoFit/>
          </a:bodyPr>
          <a:lstStyle/>
          <a:p>
            <a:endParaRPr lang="en-US" dirty="0"/>
          </a:p>
        </p:txBody>
      </p:sp>
      <p:sp>
        <p:nvSpPr>
          <p:cNvPr id="11" name="TextBox 10"/>
          <p:cNvSpPr txBox="1"/>
          <p:nvPr/>
        </p:nvSpPr>
        <p:spPr>
          <a:xfrm>
            <a:off x="457200" y="2286000"/>
            <a:ext cx="8305800" cy="1292662"/>
          </a:xfrm>
          <a:prstGeom prst="rect">
            <a:avLst/>
          </a:prstGeom>
          <a:noFill/>
        </p:spPr>
        <p:txBody>
          <a:bodyPr wrap="square" rtlCol="0">
            <a:spAutoFit/>
          </a:bodyPr>
          <a:lstStyle/>
          <a:p>
            <a:r>
              <a:rPr lang="en-US" sz="1000" dirty="0">
                <a:effectLst/>
                <a:latin typeface="Arial" panose="020B0604020202020204" pitchFamily="34" charset="0"/>
                <a:cs typeface="Arial" panose="020B0604020202020204" pitchFamily="34" charset="0"/>
              </a:rPr>
              <a:t>In order to experience the full benefits of your Warranty, it is imperative that your RAC system(s) be registered completely and accurately.  Failure to properly register the system, will adversely affect the availability of Warranty Coverage.  A properly registered system will enable RAC Warranty Department to respond in a speedy manner, in the likely event of a Warrantable failure.</a:t>
            </a:r>
          </a:p>
          <a:p>
            <a:r>
              <a:rPr lang="en-US" sz="1000" dirty="0">
                <a:effectLst/>
                <a:latin typeface="Arial" panose="020B0604020202020204" pitchFamily="34" charset="0"/>
                <a:cs typeface="Arial" panose="020B0604020202020204" pitchFamily="34" charset="0"/>
              </a:rPr>
              <a:t> </a:t>
            </a:r>
          </a:p>
          <a:p>
            <a:r>
              <a:rPr lang="en-US" sz="1000" dirty="0">
                <a:effectLst/>
                <a:latin typeface="Arial" panose="020B0604020202020204" pitchFamily="34" charset="0"/>
                <a:cs typeface="Arial" panose="020B0604020202020204" pitchFamily="34" charset="0"/>
              </a:rPr>
              <a:t>To register online and/or check your Warranty status, please click on </a:t>
            </a:r>
            <a:r>
              <a:rPr lang="en-US" sz="1000" dirty="0">
                <a:effectLst/>
                <a:latin typeface="Arial" panose="020B0604020202020204" pitchFamily="34" charset="0"/>
                <a:cs typeface="Arial" panose="020B0604020202020204" pitchFamily="34" charset="0"/>
                <a:hlinkClick r:id="rId3"/>
              </a:rPr>
              <a:t>Dealer Login</a:t>
            </a:r>
            <a:r>
              <a:rPr lang="en-US" sz="1000" dirty="0">
                <a:effectLst/>
                <a:latin typeface="Arial" panose="020B0604020202020204" pitchFamily="34" charset="0"/>
                <a:cs typeface="Arial" panose="020B0604020202020204" pitchFamily="34" charset="0"/>
              </a:rPr>
              <a:t>.  If you are in need of your Dealer Login/Password please contact the RAC Warranty Department</a:t>
            </a:r>
          </a:p>
          <a:p>
            <a:endParaRPr lang="en-US" dirty="0"/>
          </a:p>
        </p:txBody>
      </p:sp>
      <p:sp>
        <p:nvSpPr>
          <p:cNvPr id="12" name="TextBox 11"/>
          <p:cNvSpPr txBox="1"/>
          <p:nvPr/>
        </p:nvSpPr>
        <p:spPr>
          <a:xfrm>
            <a:off x="457200" y="3429000"/>
            <a:ext cx="8001000" cy="369332"/>
          </a:xfrm>
          <a:prstGeom prst="rect">
            <a:avLst/>
          </a:prstGeom>
          <a:noFill/>
        </p:spPr>
        <p:txBody>
          <a:bodyPr wrap="square" rtlCol="0">
            <a:spAutoFit/>
          </a:bodyPr>
          <a:lstStyle/>
          <a:p>
            <a:r>
              <a:rPr lang="en-US" dirty="0"/>
              <a:t>For the purpose of this tutorial an example Dealer has been created </a:t>
            </a:r>
            <a:r>
              <a:rPr lang="en-US" dirty="0">
                <a:solidFill>
                  <a:srgbClr val="C00000"/>
                </a:solidFill>
              </a:rPr>
              <a:t>AAA-1 TRUCKS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950" y="4038600"/>
            <a:ext cx="2933700" cy="2190750"/>
          </a:xfrm>
          <a:prstGeom prst="rect">
            <a:avLst/>
          </a:prstGeom>
        </p:spPr>
      </p:pic>
    </p:spTree>
    <p:extLst>
      <p:ext uri="{BB962C8B-B14F-4D97-AF65-F5344CB8AC3E}">
        <p14:creationId xmlns:p14="http://schemas.microsoft.com/office/powerpoint/2010/main" val="1383798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646718" cy="249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152400"/>
            <a:ext cx="7162800" cy="369332"/>
          </a:xfrm>
          <a:prstGeom prst="rect">
            <a:avLst/>
          </a:prstGeom>
          <a:noFill/>
        </p:spPr>
        <p:txBody>
          <a:bodyPr wrap="square" rtlCol="0">
            <a:spAutoFit/>
          </a:bodyPr>
          <a:lstStyle/>
          <a:p>
            <a:pPr algn="ctr"/>
            <a:r>
              <a:rPr lang="en-US" b="1" dirty="0"/>
              <a:t>AFTER SUBMISSION YOU WILL BE RETURNED TO YOUR ACCOUNT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688" y="3657600"/>
            <a:ext cx="4062413" cy="303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52600" y="3276600"/>
            <a:ext cx="5181600" cy="276999"/>
          </a:xfrm>
          <a:prstGeom prst="rect">
            <a:avLst/>
          </a:prstGeom>
          <a:solidFill>
            <a:srgbClr val="FFFF00"/>
          </a:solidFill>
        </p:spPr>
        <p:txBody>
          <a:bodyPr wrap="square" rtlCol="0">
            <a:spAutoFit/>
          </a:bodyPr>
          <a:lstStyle/>
          <a:p>
            <a:pPr algn="ctr"/>
            <a:r>
              <a:rPr lang="en-US" sz="1200" b="1" dirty="0">
                <a:solidFill>
                  <a:srgbClr val="C00000"/>
                </a:solidFill>
                <a:latin typeface="Arial" panose="020B0604020202020204" pitchFamily="34" charset="0"/>
                <a:cs typeface="Arial" panose="020B0604020202020204" pitchFamily="34" charset="0"/>
              </a:rPr>
              <a:t>NOW BY CLICKING VIEW CLAIMS A LISTING WILL APPEAR</a:t>
            </a:r>
            <a:r>
              <a:rPr lang="en-US" sz="1200"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7588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662737" cy="517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2999" y="228600"/>
            <a:ext cx="6662737" cy="584775"/>
          </a:xfrm>
          <a:prstGeom prst="rect">
            <a:avLst/>
          </a:prstGeom>
          <a:solidFill>
            <a:srgbClr val="FFFF00"/>
          </a:solidFill>
        </p:spPr>
        <p:txBody>
          <a:bodyPr wrap="square" rtlCol="0">
            <a:spAutoFit/>
          </a:bodyPr>
          <a:lstStyle/>
          <a:p>
            <a:pPr algn="ctr"/>
            <a:r>
              <a:rPr lang="en-US" sz="1600" b="1" dirty="0">
                <a:latin typeface="Arial" panose="020B0604020202020204" pitchFamily="34" charset="0"/>
                <a:cs typeface="Arial" panose="020B0604020202020204" pitchFamily="34" charset="0"/>
              </a:rPr>
              <a:t>Claims can be viewed by clicking on the list box. An email is generated to RAC notifying them of the new CLAIM</a:t>
            </a:r>
          </a:p>
        </p:txBody>
      </p:sp>
    </p:spTree>
    <p:extLst>
      <p:ext uri="{BB962C8B-B14F-4D97-AF65-F5344CB8AC3E}">
        <p14:creationId xmlns:p14="http://schemas.microsoft.com/office/powerpoint/2010/main" val="42999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8001000" cy="540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228600"/>
            <a:ext cx="7696200" cy="369332"/>
          </a:xfrm>
          <a:prstGeom prst="rect">
            <a:avLst/>
          </a:prstGeom>
          <a:noFill/>
        </p:spPr>
        <p:txBody>
          <a:bodyPr wrap="square" rtlCol="0">
            <a:spAutoFit/>
          </a:bodyPr>
          <a:lstStyle/>
          <a:p>
            <a:pPr algn="ctr"/>
            <a:r>
              <a:rPr lang="en-US" b="1" dirty="0">
                <a:solidFill>
                  <a:srgbClr val="C00000"/>
                </a:solidFill>
              </a:rPr>
              <a:t>Once RAC processes your claim it will show up as  POSTED</a:t>
            </a:r>
          </a:p>
        </p:txBody>
      </p:sp>
      <p:sp>
        <p:nvSpPr>
          <p:cNvPr id="5" name="TextBox 4"/>
          <p:cNvSpPr txBox="1"/>
          <p:nvPr/>
        </p:nvSpPr>
        <p:spPr>
          <a:xfrm>
            <a:off x="1295400" y="6248400"/>
            <a:ext cx="7010400" cy="230832"/>
          </a:xfrm>
          <a:prstGeom prst="rect">
            <a:avLst/>
          </a:prstGeom>
          <a:solidFill>
            <a:srgbClr val="FFFF00"/>
          </a:solidFill>
        </p:spPr>
        <p:txBody>
          <a:bodyPr wrap="square" rtlCol="0">
            <a:spAutoFit/>
          </a:bodyPr>
          <a:lstStyle/>
          <a:p>
            <a:r>
              <a:rPr lang="en-US" sz="900" dirty="0">
                <a:latin typeface="Arial" panose="020B0604020202020204" pitchFamily="34" charset="0"/>
                <a:cs typeface="Arial" panose="020B0604020202020204" pitchFamily="34" charset="0"/>
              </a:rPr>
              <a:t>Note two part prices were adjusted on this claim. RAC allows a maximum of 20% above their parts costs. New Claim approval $926.00</a:t>
            </a:r>
          </a:p>
        </p:txBody>
      </p:sp>
    </p:spTree>
    <p:extLst>
      <p:ext uri="{BB962C8B-B14F-4D97-AF65-F5344CB8AC3E}">
        <p14:creationId xmlns:p14="http://schemas.microsoft.com/office/powerpoint/2010/main" val="210259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457200"/>
            <a:ext cx="6553200" cy="209288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We hope this tutorial has been beneficial for your understanding of how our warranty claims are processed. Our online warranty program is established to better serve our dealers, to provide a timelier service and warranty repairs with less downtime and hassle.</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If you have any questions or are in need of your dealer/login/Password please contact me.</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sp>
        <p:nvSpPr>
          <p:cNvPr id="6" name="TextBox 5"/>
          <p:cNvSpPr txBox="1"/>
          <p:nvPr/>
        </p:nvSpPr>
        <p:spPr>
          <a:xfrm>
            <a:off x="2514600" y="4419600"/>
            <a:ext cx="3505200" cy="1200329"/>
          </a:xfrm>
          <a:prstGeom prst="rect">
            <a:avLst/>
          </a:prstGeom>
          <a:noFill/>
        </p:spPr>
        <p:txBody>
          <a:bodyPr wrap="square" rtlCol="0">
            <a:spAutoFit/>
          </a:bodyPr>
          <a:lstStyle/>
          <a:p>
            <a:pPr algn="ctr"/>
            <a:r>
              <a:rPr lang="en-US" dirty="0"/>
              <a:t>Tara Pfaff, Warranty Administrator</a:t>
            </a:r>
          </a:p>
          <a:p>
            <a:pPr algn="ctr"/>
            <a:r>
              <a:rPr lang="en-US" dirty="0">
                <a:hlinkClick r:id="rId2"/>
              </a:rPr>
              <a:t>tpfaff@rifledair.com</a:t>
            </a:r>
            <a:endParaRPr lang="en-US" dirty="0"/>
          </a:p>
          <a:p>
            <a:pPr algn="ctr"/>
            <a:r>
              <a:rPr lang="en-US" dirty="0"/>
              <a:t>336-434-1000 ext. 104</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2235323"/>
            <a:ext cx="2171700" cy="2171700"/>
          </a:xfrm>
          <a:prstGeom prst="rect">
            <a:avLst/>
          </a:prstGeom>
        </p:spPr>
      </p:pic>
    </p:spTree>
    <p:extLst>
      <p:ext uri="{BB962C8B-B14F-4D97-AF65-F5344CB8AC3E}">
        <p14:creationId xmlns:p14="http://schemas.microsoft.com/office/powerpoint/2010/main" val="380156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399"/>
            <a:ext cx="8534400" cy="1199335"/>
          </a:xfrm>
          <a:prstGeom prst="rect">
            <a:avLst/>
          </a:prstGeom>
        </p:spPr>
      </p:pic>
      <p:sp>
        <p:nvSpPr>
          <p:cNvPr id="8" name="TextBox 7"/>
          <p:cNvSpPr txBox="1"/>
          <p:nvPr/>
        </p:nvSpPr>
        <p:spPr>
          <a:xfrm>
            <a:off x="3810000" y="2184975"/>
            <a:ext cx="2057400" cy="369332"/>
          </a:xfrm>
          <a:prstGeom prst="rect">
            <a:avLst/>
          </a:prstGeom>
          <a:noFill/>
        </p:spPr>
        <p:txBody>
          <a:bodyPr wrap="square" rtlCol="0">
            <a:spAutoFit/>
          </a:bodyPr>
          <a:lstStyle/>
          <a:p>
            <a:endParaRPr lang="en-US" dirty="0"/>
          </a:p>
        </p:txBody>
      </p:sp>
      <p:sp>
        <p:nvSpPr>
          <p:cNvPr id="9" name="TextBox 8"/>
          <p:cNvSpPr txBox="1"/>
          <p:nvPr/>
        </p:nvSpPr>
        <p:spPr>
          <a:xfrm>
            <a:off x="3124200" y="2286000"/>
            <a:ext cx="3200400" cy="369332"/>
          </a:xfrm>
          <a:prstGeom prst="rect">
            <a:avLst/>
          </a:prstGeom>
          <a:noFill/>
        </p:spPr>
        <p:txBody>
          <a:bodyPr wrap="square" rtlCol="0">
            <a:spAutoFit/>
          </a:bodyPr>
          <a:lstStyle/>
          <a:p>
            <a:endParaRPr lang="en-US" dirty="0"/>
          </a:p>
        </p:txBody>
      </p:sp>
      <p:sp>
        <p:nvSpPr>
          <p:cNvPr id="2" name="TextBox 1"/>
          <p:cNvSpPr txBox="1"/>
          <p:nvPr/>
        </p:nvSpPr>
        <p:spPr>
          <a:xfrm>
            <a:off x="1143000" y="1524000"/>
            <a:ext cx="6858000" cy="369332"/>
          </a:xfrm>
          <a:prstGeom prst="rect">
            <a:avLst/>
          </a:prstGeom>
          <a:noFill/>
        </p:spPr>
        <p:txBody>
          <a:bodyPr wrap="square" rtlCol="0">
            <a:spAutoFit/>
          </a:bodyPr>
          <a:lstStyle/>
          <a:p>
            <a:pPr algn="ctr"/>
            <a:r>
              <a:rPr lang="en-US" b="1" dirty="0">
                <a:solidFill>
                  <a:schemeClr val="accent1">
                    <a:lumMod val="75000"/>
                  </a:schemeClr>
                </a:solidFill>
              </a:rPr>
              <a:t>All dealers must enter an authorized password to enter</a:t>
            </a:r>
            <a:r>
              <a:rPr lang="en-US" dirty="0">
                <a:solidFill>
                  <a:schemeClr val="accent1">
                    <a:lumMod val="75000"/>
                  </a:schemeClr>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730" y="1801832"/>
            <a:ext cx="2533650" cy="150495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82" y="3733800"/>
            <a:ext cx="55054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90800" y="3306782"/>
            <a:ext cx="4459432" cy="369332"/>
          </a:xfrm>
          <a:prstGeom prst="rect">
            <a:avLst/>
          </a:prstGeom>
          <a:noFill/>
        </p:spPr>
        <p:txBody>
          <a:bodyPr wrap="square" rtlCol="0">
            <a:spAutoFit/>
          </a:bodyPr>
          <a:lstStyle/>
          <a:p>
            <a:pPr algn="ctr"/>
            <a:r>
              <a:rPr lang="en-US" dirty="0">
                <a:solidFill>
                  <a:srgbClr val="C00000"/>
                </a:solidFill>
              </a:rPr>
              <a:t>Authorized Entry</a:t>
            </a:r>
          </a:p>
        </p:txBody>
      </p:sp>
      <p:sp>
        <p:nvSpPr>
          <p:cNvPr id="10" name="TextBox 9"/>
          <p:cNvSpPr txBox="1"/>
          <p:nvPr/>
        </p:nvSpPr>
        <p:spPr>
          <a:xfrm>
            <a:off x="1066800" y="6096000"/>
            <a:ext cx="7391400" cy="369332"/>
          </a:xfrm>
          <a:prstGeom prst="rect">
            <a:avLst/>
          </a:prstGeom>
          <a:noFill/>
        </p:spPr>
        <p:txBody>
          <a:bodyPr wrap="square" rtlCol="0">
            <a:spAutoFit/>
          </a:bodyPr>
          <a:lstStyle/>
          <a:p>
            <a:pPr algn="ctr"/>
            <a:r>
              <a:rPr lang="en-US" sz="1200" dirty="0">
                <a:solidFill>
                  <a:srgbClr val="C00000"/>
                </a:solidFill>
                <a:latin typeface="Arial" panose="020B0604020202020204" pitchFamily="34" charset="0"/>
                <a:cs typeface="Arial" panose="020B0604020202020204" pitchFamily="34" charset="0"/>
              </a:rPr>
              <a:t>Before a NEW CLAIM may be entered, the installation must be registered</a:t>
            </a:r>
            <a:r>
              <a:rPr lang="en-US" dirty="0"/>
              <a:t>.</a:t>
            </a:r>
          </a:p>
        </p:txBody>
      </p:sp>
    </p:spTree>
    <p:extLst>
      <p:ext uri="{BB962C8B-B14F-4D97-AF65-F5344CB8AC3E}">
        <p14:creationId xmlns:p14="http://schemas.microsoft.com/office/powerpoint/2010/main" val="298176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1752600"/>
            <a:ext cx="4343400" cy="38100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REGISTER INSTALLATION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639" y="902732"/>
            <a:ext cx="4479348" cy="4810780"/>
          </a:xfrm>
          <a:prstGeom prst="rect">
            <a:avLst/>
          </a:prstGeom>
        </p:spPr>
      </p:pic>
      <p:sp>
        <p:nvSpPr>
          <p:cNvPr id="10" name="TextBox 9"/>
          <p:cNvSpPr txBox="1"/>
          <p:nvPr/>
        </p:nvSpPr>
        <p:spPr>
          <a:xfrm>
            <a:off x="2065626" y="533400"/>
            <a:ext cx="4411374" cy="369332"/>
          </a:xfrm>
          <a:prstGeom prst="rect">
            <a:avLst/>
          </a:prstGeom>
          <a:noFill/>
        </p:spPr>
        <p:txBody>
          <a:bodyPr wrap="square" rtlCol="0">
            <a:spAutoFit/>
          </a:bodyPr>
          <a:lstStyle/>
          <a:p>
            <a:pPr algn="ctr"/>
            <a:r>
              <a:rPr lang="en-US" b="1" dirty="0"/>
              <a:t>REGISTER INSTALL</a:t>
            </a:r>
          </a:p>
        </p:txBody>
      </p:sp>
      <p:sp>
        <p:nvSpPr>
          <p:cNvPr id="11" name="TextBox 10"/>
          <p:cNvSpPr txBox="1"/>
          <p:nvPr/>
        </p:nvSpPr>
        <p:spPr>
          <a:xfrm>
            <a:off x="1752600" y="5713512"/>
            <a:ext cx="4724400" cy="276999"/>
          </a:xfrm>
          <a:prstGeom prst="rect">
            <a:avLst/>
          </a:prstGeom>
          <a:noFill/>
        </p:spPr>
        <p:txBody>
          <a:bodyPr wrap="square" rtlCol="0">
            <a:spAutoFit/>
          </a:bodyPr>
          <a:lstStyle/>
          <a:p>
            <a:r>
              <a:rPr lang="en-US" sz="1200" dirty="0">
                <a:solidFill>
                  <a:srgbClr val="C00000"/>
                </a:solidFill>
                <a:latin typeface="Arial" panose="020B0604020202020204" pitchFamily="34" charset="0"/>
                <a:cs typeface="Arial" panose="020B0604020202020204" pitchFamily="34" charset="0"/>
              </a:rPr>
              <a:t>Warranty registration must be completely filled out and submitted.</a:t>
            </a:r>
          </a:p>
        </p:txBody>
      </p:sp>
    </p:spTree>
    <p:extLst>
      <p:ext uri="{BB962C8B-B14F-4D97-AF65-F5344CB8AC3E}">
        <p14:creationId xmlns:p14="http://schemas.microsoft.com/office/powerpoint/2010/main" val="246889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437" y="1055132"/>
            <a:ext cx="4604828" cy="4050268"/>
          </a:xfrm>
          <a:prstGeom prst="rect">
            <a:avLst/>
          </a:prstGeom>
        </p:spPr>
      </p:pic>
      <p:sp>
        <p:nvSpPr>
          <p:cNvPr id="5" name="TextBox 4"/>
          <p:cNvSpPr txBox="1"/>
          <p:nvPr/>
        </p:nvSpPr>
        <p:spPr>
          <a:xfrm>
            <a:off x="2667000" y="685800"/>
            <a:ext cx="4191000" cy="369332"/>
          </a:xfrm>
          <a:prstGeom prst="rect">
            <a:avLst/>
          </a:prstGeom>
          <a:noFill/>
        </p:spPr>
        <p:txBody>
          <a:bodyPr wrap="square" rtlCol="0">
            <a:spAutoFit/>
          </a:bodyPr>
          <a:lstStyle/>
          <a:p>
            <a:pPr algn="ctr"/>
            <a:r>
              <a:rPr lang="en-US" b="1" dirty="0"/>
              <a:t>INSTALLATION CONFIRMATION</a:t>
            </a:r>
          </a:p>
        </p:txBody>
      </p:sp>
      <p:sp>
        <p:nvSpPr>
          <p:cNvPr id="6" name="TextBox 5"/>
          <p:cNvSpPr txBox="1"/>
          <p:nvPr/>
        </p:nvSpPr>
        <p:spPr>
          <a:xfrm>
            <a:off x="2057401" y="5334000"/>
            <a:ext cx="5029200" cy="646331"/>
          </a:xfrm>
          <a:prstGeom prst="rect">
            <a:avLst/>
          </a:prstGeom>
          <a:noFill/>
        </p:spPr>
        <p:txBody>
          <a:bodyPr wrap="square" rtlCol="0">
            <a:spAutoFit/>
          </a:bodyPr>
          <a:lstStyle/>
          <a:p>
            <a:r>
              <a:rPr lang="en-US" dirty="0"/>
              <a:t>Once submitted a confirmation form will appear allowing the user to submit or edit by going back.</a:t>
            </a:r>
          </a:p>
        </p:txBody>
      </p:sp>
    </p:spTree>
    <p:extLst>
      <p:ext uri="{BB962C8B-B14F-4D97-AF65-F5344CB8AC3E}">
        <p14:creationId xmlns:p14="http://schemas.microsoft.com/office/powerpoint/2010/main" val="420154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990600"/>
            <a:ext cx="864870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81200" y="152400"/>
            <a:ext cx="5257800" cy="381000"/>
          </a:xfrm>
          <a:prstGeom prst="rect">
            <a:avLst/>
          </a:prstGeom>
          <a:noFill/>
        </p:spPr>
        <p:txBody>
          <a:bodyPr wrap="square" rtlCol="0">
            <a:spAutoFit/>
          </a:bodyPr>
          <a:lstStyle/>
          <a:p>
            <a:pPr algn="ctr"/>
            <a:r>
              <a:rPr lang="en-US" b="1" dirty="0"/>
              <a:t>NEW WARRANTY CLAIM</a:t>
            </a:r>
          </a:p>
        </p:txBody>
      </p:sp>
      <p:sp>
        <p:nvSpPr>
          <p:cNvPr id="6" name="TextBox 5"/>
          <p:cNvSpPr txBox="1"/>
          <p:nvPr/>
        </p:nvSpPr>
        <p:spPr>
          <a:xfrm>
            <a:off x="1371600" y="533400"/>
            <a:ext cx="6858000" cy="369332"/>
          </a:xfrm>
          <a:prstGeom prst="rect">
            <a:avLst/>
          </a:prstGeom>
          <a:noFill/>
        </p:spPr>
        <p:txBody>
          <a:bodyPr wrap="square" rtlCol="0">
            <a:spAutoFit/>
          </a:bodyPr>
          <a:lstStyle/>
          <a:p>
            <a:pPr algn="ctr"/>
            <a:r>
              <a:rPr lang="en-US" dirty="0">
                <a:solidFill>
                  <a:srgbClr val="C00000"/>
                </a:solidFill>
              </a:rPr>
              <a:t>We will use the new registration for this claim</a:t>
            </a:r>
            <a:r>
              <a:rPr lang="en-US" dirty="0"/>
              <a:t>.</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373" y="4790209"/>
            <a:ext cx="37338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37409" y="6172200"/>
            <a:ext cx="5943600" cy="369332"/>
          </a:xfrm>
          <a:prstGeom prst="rect">
            <a:avLst/>
          </a:prstGeom>
          <a:noFill/>
        </p:spPr>
        <p:txBody>
          <a:bodyPr wrap="square" rtlCol="0">
            <a:spAutoFit/>
          </a:bodyPr>
          <a:lstStyle/>
          <a:p>
            <a:pPr algn="ctr"/>
            <a:r>
              <a:rPr lang="en-US" dirty="0">
                <a:solidFill>
                  <a:srgbClr val="C00000"/>
                </a:solidFill>
              </a:rPr>
              <a:t>Enter Vin# (if known) or Enter Customer Name.</a:t>
            </a:r>
          </a:p>
        </p:txBody>
      </p:sp>
    </p:spTree>
    <p:extLst>
      <p:ext uri="{BB962C8B-B14F-4D97-AF65-F5344CB8AC3E}">
        <p14:creationId xmlns:p14="http://schemas.microsoft.com/office/powerpoint/2010/main" val="125413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288" y="1015406"/>
            <a:ext cx="3225511" cy="103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381000"/>
            <a:ext cx="4038600" cy="369332"/>
          </a:xfrm>
          <a:prstGeom prst="rect">
            <a:avLst/>
          </a:prstGeom>
          <a:noFill/>
        </p:spPr>
        <p:txBody>
          <a:bodyPr wrap="square" rtlCol="0">
            <a:spAutoFit/>
          </a:bodyPr>
          <a:lstStyle/>
          <a:p>
            <a:pPr algn="ctr"/>
            <a:r>
              <a:rPr lang="en-US" b="1" dirty="0"/>
              <a:t>REGISTRATION QUERY</a:t>
            </a:r>
          </a:p>
        </p:txBody>
      </p:sp>
      <p:sp>
        <p:nvSpPr>
          <p:cNvPr id="5" name="TextBox 4"/>
          <p:cNvSpPr txBox="1"/>
          <p:nvPr/>
        </p:nvSpPr>
        <p:spPr>
          <a:xfrm>
            <a:off x="2133600" y="750332"/>
            <a:ext cx="4876800" cy="261610"/>
          </a:xfrm>
          <a:prstGeom prst="rect">
            <a:avLst/>
          </a:prstGeom>
          <a:noFill/>
        </p:spPr>
        <p:txBody>
          <a:bodyPr wrap="square" rtlCol="0">
            <a:spAutoFit/>
          </a:bodyPr>
          <a:lstStyle/>
          <a:p>
            <a:pPr algn="ctr"/>
            <a:r>
              <a:rPr lang="en-US" sz="1100" dirty="0">
                <a:solidFill>
                  <a:srgbClr val="C00000"/>
                </a:solidFill>
                <a:latin typeface="Arial" panose="020B0604020202020204" pitchFamily="34" charset="0"/>
                <a:cs typeface="Arial" panose="020B0604020202020204" pitchFamily="34" charset="0"/>
              </a:rPr>
              <a:t>CUSTOMER -  Enter Customer Name (partial name allowed).</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223" y="2519065"/>
            <a:ext cx="6570518" cy="168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47800" y="2211288"/>
            <a:ext cx="5562600" cy="307777"/>
          </a:xfrm>
          <a:prstGeom prst="rect">
            <a:avLst/>
          </a:prstGeom>
          <a:noFill/>
        </p:spPr>
        <p:txBody>
          <a:bodyPr wrap="square" rtlCol="0">
            <a:spAutoFit/>
          </a:bodyPr>
          <a:lstStyle/>
          <a:p>
            <a:pPr algn="ctr"/>
            <a:r>
              <a:rPr lang="en-US" sz="1400" b="1" dirty="0">
                <a:solidFill>
                  <a:srgbClr val="C00000"/>
                </a:solidFill>
              </a:rPr>
              <a:t>Query result lists all records containing  PA C</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175" y="4419600"/>
            <a:ext cx="4859049" cy="214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52600" y="4205381"/>
            <a:ext cx="5638800" cy="230832"/>
          </a:xfrm>
          <a:prstGeom prst="rect">
            <a:avLst/>
          </a:prstGeom>
          <a:noFill/>
        </p:spPr>
        <p:txBody>
          <a:bodyPr wrap="square" rtlCol="0">
            <a:spAutoFit/>
          </a:bodyPr>
          <a:lstStyle/>
          <a:p>
            <a:pPr algn="ctr"/>
            <a:r>
              <a:rPr lang="en-US" sz="900" dirty="0">
                <a:solidFill>
                  <a:srgbClr val="C00000"/>
                </a:solidFill>
                <a:latin typeface="Arial" panose="020B0604020202020204" pitchFamily="34" charset="0"/>
                <a:cs typeface="Arial" panose="020B0604020202020204" pitchFamily="34" charset="0"/>
              </a:rPr>
              <a:t>Successful SEARCH locates all registration data</a:t>
            </a:r>
            <a:r>
              <a:rPr lang="en-US" sz="9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1660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1787"/>
            <a:ext cx="7010400" cy="259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3200" y="228600"/>
            <a:ext cx="3505200" cy="369332"/>
          </a:xfrm>
          <a:prstGeom prst="rect">
            <a:avLst/>
          </a:prstGeom>
          <a:noFill/>
        </p:spPr>
        <p:txBody>
          <a:bodyPr wrap="square" rtlCol="0">
            <a:spAutoFit/>
          </a:bodyPr>
          <a:lstStyle/>
          <a:p>
            <a:r>
              <a:rPr lang="en-US" dirty="0"/>
              <a:t>Copy and Paste Data into the Claim</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77936"/>
            <a:ext cx="6443662" cy="2015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04900" y="3224457"/>
            <a:ext cx="6629400" cy="261610"/>
          </a:xfrm>
          <a:prstGeom prst="rect">
            <a:avLst/>
          </a:prstGeom>
          <a:solidFill>
            <a:srgbClr val="FFFF00"/>
          </a:solidFill>
        </p:spPr>
        <p:txBody>
          <a:bodyPr wrap="square" rtlCol="0">
            <a:spAutoFit/>
          </a:bodyPr>
          <a:lstStyle/>
          <a:p>
            <a:r>
              <a:rPr lang="en-US" sz="1100" b="1" dirty="0">
                <a:solidFill>
                  <a:srgbClr val="7030A0"/>
                </a:solidFill>
                <a:latin typeface="Arial" panose="020B0604020202020204" pitchFamily="34" charset="0"/>
                <a:cs typeface="Arial" panose="020B0604020202020204" pitchFamily="34" charset="0"/>
              </a:rPr>
              <a:t>There are 10 entries for Parts. The NET column will be automatically tabulated upon submission.  </a:t>
            </a:r>
          </a:p>
        </p:txBody>
      </p:sp>
    </p:spTree>
    <p:extLst>
      <p:ext uri="{BB962C8B-B14F-4D97-AF65-F5344CB8AC3E}">
        <p14:creationId xmlns:p14="http://schemas.microsoft.com/office/powerpoint/2010/main" val="427327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04850"/>
            <a:ext cx="821055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3581400"/>
            <a:ext cx="8153400" cy="461665"/>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chemeClr val="tx2">
                    <a:lumMod val="75000"/>
                  </a:schemeClr>
                </a:solidFill>
                <a:latin typeface="Arial" panose="020B0604020202020204" pitchFamily="34" charset="0"/>
                <a:cs typeface="Arial" panose="020B0604020202020204" pitchFamily="34" charset="0"/>
              </a:rPr>
              <a:t>Labor Descriptions </a:t>
            </a:r>
            <a:r>
              <a:rPr lang="en-US" sz="1200" dirty="0">
                <a:solidFill>
                  <a:schemeClr val="tx2">
                    <a:lumMod val="75000"/>
                  </a:schemeClr>
                </a:solidFill>
                <a:latin typeface="Arial" panose="020B0604020202020204" pitchFamily="34" charset="0"/>
                <a:cs typeface="Arial" panose="020B0604020202020204" pitchFamily="34" charset="0"/>
              </a:rPr>
              <a:t>are selected by clicking on the appropriate list box. For a description not listed enter MISC and enter description in the MEMO box.</a:t>
            </a:r>
          </a:p>
        </p:txBody>
      </p:sp>
      <p:sp>
        <p:nvSpPr>
          <p:cNvPr id="5" name="TextBox 4"/>
          <p:cNvSpPr txBox="1"/>
          <p:nvPr/>
        </p:nvSpPr>
        <p:spPr>
          <a:xfrm>
            <a:off x="381000" y="4043066"/>
            <a:ext cx="7315200" cy="646331"/>
          </a:xfrm>
          <a:prstGeom prst="rect">
            <a:avLst/>
          </a:prstGeom>
          <a:noFill/>
        </p:spPr>
        <p:txBody>
          <a:bodyPr wrap="square" rtlCol="0">
            <a:spAutoFit/>
          </a:bodyPr>
          <a:lstStyle/>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Labor Allowances </a:t>
            </a:r>
            <a:r>
              <a:rPr lang="en-US" sz="1200" dirty="0">
                <a:latin typeface="Arial" panose="020B0604020202020204" pitchFamily="34" charset="0"/>
                <a:cs typeface="Arial" panose="020B0604020202020204" pitchFamily="34" charset="0"/>
              </a:rPr>
              <a:t>are automatically generated and need not be selected. If special circumstances require additional time allowances can be overwritten and may be considered – note in memo box. Registered warranty flat rate times can be viewed-  </a:t>
            </a:r>
            <a:r>
              <a:rPr lang="en-US" sz="1200" dirty="0">
                <a:latin typeface="Arial" panose="020B0604020202020204" pitchFamily="34" charset="0"/>
                <a:cs typeface="Arial" panose="020B0604020202020204" pitchFamily="34" charset="0"/>
                <a:hlinkClick r:id="rId3"/>
              </a:rPr>
              <a:t>http://rifledair.com/warranty-labor-rate</a:t>
            </a:r>
            <a:r>
              <a:rPr lang="en-US" sz="1200" dirty="0">
                <a:latin typeface="Arial" panose="020B0604020202020204" pitchFamily="34" charset="0"/>
                <a:cs typeface="Arial" panose="020B0604020202020204" pitchFamily="34" charset="0"/>
              </a:rPr>
              <a:t>.</a:t>
            </a:r>
          </a:p>
        </p:txBody>
      </p:sp>
      <p:sp>
        <p:nvSpPr>
          <p:cNvPr id="6" name="TextBox 5"/>
          <p:cNvSpPr txBox="1"/>
          <p:nvPr/>
        </p:nvSpPr>
        <p:spPr>
          <a:xfrm>
            <a:off x="381000" y="4735562"/>
            <a:ext cx="7620000" cy="461665"/>
          </a:xfrm>
          <a:prstGeom prst="rect">
            <a:avLst/>
          </a:prstGeom>
          <a:noFill/>
        </p:spPr>
        <p:txBody>
          <a:bodyPr wrap="square" rtlCol="0">
            <a:spAutoFit/>
          </a:bodyPr>
          <a:lstStyle/>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Labor Rate </a:t>
            </a:r>
            <a:r>
              <a:rPr lang="en-US" sz="1200" dirty="0">
                <a:latin typeface="Arial" panose="020B0604020202020204" pitchFamily="34" charset="0"/>
                <a:cs typeface="Arial" panose="020B0604020202020204" pitchFamily="34" charset="0"/>
              </a:rPr>
              <a:t>$ 85.00</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is the fixed allowable rate honored by RAC. Although the rate can be overwritten, it is subject to be rejected by RAC. </a:t>
            </a:r>
          </a:p>
        </p:txBody>
      </p:sp>
      <p:sp>
        <p:nvSpPr>
          <p:cNvPr id="7" name="TextBox 6"/>
          <p:cNvSpPr txBox="1"/>
          <p:nvPr/>
        </p:nvSpPr>
        <p:spPr>
          <a:xfrm>
            <a:off x="2438400" y="304800"/>
            <a:ext cx="30480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LABOR</a:t>
            </a:r>
          </a:p>
        </p:txBody>
      </p:sp>
    </p:spTree>
    <p:extLst>
      <p:ext uri="{BB962C8B-B14F-4D97-AF65-F5344CB8AC3E}">
        <p14:creationId xmlns:p14="http://schemas.microsoft.com/office/powerpoint/2010/main" val="120387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400800" cy="489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467570"/>
            <a:ext cx="5010150" cy="125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152400"/>
            <a:ext cx="5791200" cy="369332"/>
          </a:xfrm>
          <a:prstGeom prst="rect">
            <a:avLst/>
          </a:prstGeom>
          <a:noFill/>
        </p:spPr>
        <p:txBody>
          <a:bodyPr wrap="square" rtlCol="0">
            <a:spAutoFit/>
          </a:bodyPr>
          <a:lstStyle/>
          <a:p>
            <a:pPr algn="ctr"/>
            <a:r>
              <a:rPr lang="en-US" b="1" dirty="0"/>
              <a:t>FINAL CLAIM VALIDATION BEFORE SUBMITTING TO RAC</a:t>
            </a:r>
          </a:p>
        </p:txBody>
      </p:sp>
    </p:spTree>
    <p:extLst>
      <p:ext uri="{BB962C8B-B14F-4D97-AF65-F5344CB8AC3E}">
        <p14:creationId xmlns:p14="http://schemas.microsoft.com/office/powerpoint/2010/main" val="1053005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447</Words>
  <Application>Microsoft Office PowerPoint</Application>
  <PresentationFormat>On-screen Show (4:3)</PresentationFormat>
  <Paragraphs>38</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dc:creator>
  <cp:lastModifiedBy>Lori Matthews</cp:lastModifiedBy>
  <cp:revision>31</cp:revision>
  <dcterms:created xsi:type="dcterms:W3CDTF">2015-10-18T10:36:27Z</dcterms:created>
  <dcterms:modified xsi:type="dcterms:W3CDTF">2017-03-16T14:14:06Z</dcterms:modified>
</cp:coreProperties>
</file>